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3" r:id="rId6"/>
    <p:sldId id="260" r:id="rId7"/>
    <p:sldId id="261" r:id="rId8"/>
    <p:sldId id="269" r:id="rId9"/>
    <p:sldId id="270" r:id="rId10"/>
    <p:sldId id="27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reglament.net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danceva2201@ya.ru" TargetMode="External"/><Relationship Id="rId4" Type="http://schemas.openxmlformats.org/officeDocument/2006/relationships/hyperlink" Target="mailto:amelkina.marina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lament.net/bank/mbo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://www.reglament.net/bank/r/" TargetMode="External"/><Relationship Id="rId7" Type="http://schemas.openxmlformats.org/officeDocument/2006/relationships/hyperlink" Target="http://www.reglament.net/bank/legal/" TargetMode="External"/><Relationship Id="rId12" Type="http://schemas.openxmlformats.org/officeDocument/2006/relationships/hyperlink" Target="http://www.reglament.net/bank/nalo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glament.net/bank/credit/" TargetMode="External"/><Relationship Id="rId11" Type="http://schemas.openxmlformats.org/officeDocument/2006/relationships/hyperlink" Target="http://www.reglament.net/bank/raschet/" TargetMode="External"/><Relationship Id="rId5" Type="http://schemas.openxmlformats.org/officeDocument/2006/relationships/hyperlink" Target="http://www.reglament.net/bank/retail/" TargetMode="External"/><Relationship Id="rId10" Type="http://schemas.openxmlformats.org/officeDocument/2006/relationships/hyperlink" Target="http://www.reglament.net/bank/mng/" TargetMode="External"/><Relationship Id="rId4" Type="http://schemas.openxmlformats.org/officeDocument/2006/relationships/hyperlink" Target="http://www.reglament.net/bank/control/" TargetMode="External"/><Relationship Id="rId9" Type="http://schemas.openxmlformats.org/officeDocument/2006/relationships/hyperlink" Target="http://www.reglament.net/bank/msfo/" TargetMode="Externa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http://www.reglament.n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www.reglament.net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reglament.net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7251" t="41667" r="73263" b="44444"/>
          <a:stretch>
            <a:fillRect/>
          </a:stretch>
        </p:blipFill>
        <p:spPr bwMode="auto">
          <a:xfrm>
            <a:off x="1835696" y="116632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323528" y="11663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16632"/>
            <a:ext cx="8604448" cy="126188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Проект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FF9900"/>
                </a:solidFill>
                <a:latin typeface="+mj-lt"/>
              </a:rPr>
              <a:t>                                                     </a:t>
            </a:r>
            <a:r>
              <a:rPr lang="ru-RU" sz="2800" b="1" dirty="0" smtClean="0">
                <a:solidFill>
                  <a:srgbClr val="FF9900"/>
                </a:solidFill>
                <a:latin typeface="+mj-lt"/>
              </a:rPr>
              <a:t>«Открой журнал»</a:t>
            </a:r>
            <a:r>
              <a:rPr lang="ru-RU" sz="2800" dirty="0" smtClean="0">
                <a:solidFill>
                  <a:srgbClr val="FF9900"/>
                </a:solidFill>
                <a:latin typeface="+mj-lt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</a:t>
            </a: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Цикл  виртуальных презентаций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6550223"/>
            <a:ext cx="6156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Внимание! Ссылки в презентации активны в режиме «Показ слайдов»</a:t>
            </a: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2132856"/>
            <a:ext cx="432048" cy="360040"/>
          </a:xfrm>
          <a:prstGeom prst="rect">
            <a:avLst/>
          </a:prstGeom>
          <a:noFill/>
        </p:spPr>
      </p:pic>
      <p:pic>
        <p:nvPicPr>
          <p:cNvPr id="11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07504" y="3140968"/>
            <a:ext cx="432048" cy="360040"/>
          </a:xfrm>
          <a:prstGeom prst="rect">
            <a:avLst/>
          </a:prstGeom>
          <a:noFill/>
        </p:spPr>
      </p:pic>
      <p:pic>
        <p:nvPicPr>
          <p:cNvPr id="12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4149080"/>
            <a:ext cx="432048" cy="360040"/>
          </a:xfrm>
          <a:prstGeom prst="rect">
            <a:avLst/>
          </a:prstGeom>
          <a:noFill/>
        </p:spPr>
      </p:pic>
      <p:pic>
        <p:nvPicPr>
          <p:cNvPr id="13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5589240"/>
            <a:ext cx="432048" cy="36004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988840"/>
            <a:ext cx="81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БАНКОВСКОЕ КРЕДИТОВАНИЕ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МСФО И МСА В КРЕДИТНОЙ ОРГАНИЗАЦИИ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РАСЧЕТЫ И ОПЕРАЦИОННАЯ РАБОТА В КОММЕРЧЕСКОМ БАНКЕ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РИСК-МЕНЕДЖМЕНТ В КРЕДИТНОЙ ОРГАНИЗАЦИИ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48478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Журналы  ИД «Регламент»:</a:t>
            </a:r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628800"/>
          </a:xfrm>
          <a:prstGeom prst="rect">
            <a:avLst/>
          </a:prstGeom>
          <a:noFill/>
        </p:spPr>
      </p:pic>
      <p:pic>
        <p:nvPicPr>
          <p:cNvPr id="29700" name="Picture 4" descr="http://kredit4dom.ru/wps-wpimage.php?id=2645"/>
          <p:cNvPicPr>
            <a:picLocks noChangeAspect="1" noChangeArrowheads="1"/>
          </p:cNvPicPr>
          <p:nvPr/>
        </p:nvPicPr>
        <p:blipFill>
          <a:blip r:embed="rId3" cstate="print"/>
          <a:srcRect l="5292" t="6048" r="42774" b="7769"/>
          <a:stretch>
            <a:fillRect/>
          </a:stretch>
        </p:blipFill>
        <p:spPr bwMode="auto">
          <a:xfrm>
            <a:off x="4139952" y="4509120"/>
            <a:ext cx="3024336" cy="2187624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4" cstate="print"/>
          <a:srcRect l="10272" t="28632" r="75982" b="57478"/>
          <a:stretch>
            <a:fillRect/>
          </a:stretch>
        </p:blipFill>
        <p:spPr bwMode="auto">
          <a:xfrm>
            <a:off x="107504" y="260648"/>
            <a:ext cx="1259632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1844824"/>
            <a:ext cx="17281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Печатная версия журнала представлена в читальном зале корпуса Е(205Е).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 содержанием последнего номера  журнала Вы можете ознакомиться  на странице 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http://www.reglament.net/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reglament.net/images/edition_list/img_mshb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0"/>
            <a:ext cx="1143000" cy="1619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1663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Методический журнал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«МСФО и МСА в кредитной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организации»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437112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Разделы и рубрики: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Законодательное регулирование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стандартах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Международные стандарты отчетности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с бизнес-процессами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Международные стандарты аудита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Автоматизация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Точка зрения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4581128"/>
            <a:ext cx="129614" cy="216024"/>
          </a:xfrm>
          <a:prstGeom prst="rect">
            <a:avLst/>
          </a:prstGeom>
          <a:noFill/>
        </p:spPr>
      </p:pic>
      <p:pic>
        <p:nvPicPr>
          <p:cNvPr id="9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4869160"/>
            <a:ext cx="129614" cy="216024"/>
          </a:xfrm>
          <a:prstGeom prst="rect">
            <a:avLst/>
          </a:prstGeom>
          <a:noFill/>
        </p:spPr>
      </p:pic>
      <p:pic>
        <p:nvPicPr>
          <p:cNvPr id="10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5157192"/>
            <a:ext cx="129614" cy="216024"/>
          </a:xfrm>
          <a:prstGeom prst="rect">
            <a:avLst/>
          </a:prstGeom>
          <a:noFill/>
        </p:spPr>
      </p:pic>
      <p:pic>
        <p:nvPicPr>
          <p:cNvPr id="11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5445224"/>
            <a:ext cx="129614" cy="216024"/>
          </a:xfrm>
          <a:prstGeom prst="rect">
            <a:avLst/>
          </a:prstGeom>
          <a:noFill/>
        </p:spPr>
      </p:pic>
      <p:pic>
        <p:nvPicPr>
          <p:cNvPr id="12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5661248"/>
            <a:ext cx="129614" cy="216024"/>
          </a:xfrm>
          <a:prstGeom prst="rect">
            <a:avLst/>
          </a:prstGeom>
          <a:noFill/>
        </p:spPr>
      </p:pic>
      <p:pic>
        <p:nvPicPr>
          <p:cNvPr id="13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5949280"/>
            <a:ext cx="129614" cy="216024"/>
          </a:xfrm>
          <a:prstGeom prst="rect">
            <a:avLst/>
          </a:prstGeom>
          <a:noFill/>
        </p:spPr>
      </p:pic>
      <p:pic>
        <p:nvPicPr>
          <p:cNvPr id="14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6237312"/>
            <a:ext cx="129614" cy="216024"/>
          </a:xfrm>
          <a:prstGeom prst="rect">
            <a:avLst/>
          </a:prstGeom>
          <a:noFill/>
        </p:spPr>
      </p:pic>
      <p:pic>
        <p:nvPicPr>
          <p:cNvPr id="1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/>
          <a:srcRect r="82258"/>
          <a:stretch>
            <a:fillRect/>
          </a:stretch>
        </p:blipFill>
        <p:spPr bwMode="auto">
          <a:xfrm>
            <a:off x="7812360" y="5373216"/>
            <a:ext cx="72008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8" cstate="print"/>
          <a:srcRect l="10272" t="28632" r="75982" b="57478"/>
          <a:stretch>
            <a:fillRect/>
          </a:stretch>
        </p:blipFill>
        <p:spPr bwMode="auto">
          <a:xfrm>
            <a:off x="8748464" y="2852936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" name="Picture 2" descr="http://www.reglament.net/images/edition_list/img_mshb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619251"/>
          </a:xfrm>
          <a:prstGeom prst="rect">
            <a:avLst/>
          </a:prstGeom>
          <a:noFill/>
        </p:spPr>
      </p:pic>
      <p:pic>
        <p:nvPicPr>
          <p:cNvPr id="21" name="Picture 2" descr="http://www.reglament.net/images/edition_list/img_mshb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16632"/>
            <a:ext cx="1143000" cy="1619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340768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                                 Журнал «МСФО и МСА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кредитной организации» — это уникальное практическое руководство по применению требований международных стандартов отчетности и международных стандартов аудита с многочисленными примерами и фрагментами финансовой отчетности. Основой издания является анализ практики трансформации финансовой отчетности, составленной в соответствии с требованиями РПБУ в отчетность в соответствии с требованиями МСФО.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Рассматриваются процедуры выявления искажений финансовой отчетности банков и анализируются стандарты, устанавливающие методы получения аудиторских доказательств.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179512" y="5805264"/>
            <a:ext cx="1152128" cy="93610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805264"/>
            <a:ext cx="4392488" cy="9541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Проект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rgbClr val="FF9900"/>
                </a:solidFill>
              </a:rPr>
              <a:t> </a:t>
            </a:r>
            <a:r>
              <a:rPr lang="ru-RU" sz="2000" b="1" dirty="0" smtClean="0">
                <a:solidFill>
                  <a:srgbClr val="FF9900"/>
                </a:solidFill>
              </a:rPr>
              <a:t>«Открой журнал»</a:t>
            </a:r>
            <a:r>
              <a:rPr lang="ru-RU" sz="2000" dirty="0" smtClean="0">
                <a:solidFill>
                  <a:srgbClr val="FF9900"/>
                </a:solidFill>
              </a:rPr>
              <a:t> 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Цикл  виртуальных презентаций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8772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Обзор подготовлен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главным библиотекарем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Амелькиной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 М.В. Контакты :  телефон 320,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4"/>
              </a:rPr>
              <a:t>amelkina.marina@yandex.ru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Руководитель информационно-выставочной деятельности: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Каданцева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  О. П. Контакты: телефон 202 ,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  <a:hlinkClick r:id="rId5"/>
              </a:rPr>
              <a:t>kadanceva2201@ya.ru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97152"/>
            <a:ext cx="8424936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Уважаемые преподаватели, аспиранты, магистранты, слушатели МВА !  С печатными  версиями журналов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</a:rPr>
              <a:t>ИД «Регламент»: «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Б</a:t>
            </a:r>
            <a:r>
              <a:rPr lang="ru-RU" sz="1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анковское кредитование», «МСФО и МСА в кредитной организации»,  «Расчеты и операционная работа в коммерческом банке»,  «Риск-менеджмент в кредитной организации»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  <a:cs typeface="Times New Roman" pitchFamily="18" charset="0"/>
              </a:rPr>
              <a:t>вы можете ознакомиться  в  читальном зале корпуса Е (ауд. 205Е).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323528" y="188640"/>
            <a:ext cx="1440160" cy="108012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1556792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Издательский дом «РЕГЛАМЕНТ»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 создан с целью объединения и развития всех проектов финансовой методической периодики, которые до 2005 года реализовывались в компании Издательская группа «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БДЦ-пресс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 </a:t>
            </a: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Распространение изданий, учитывая их специфику и уникальность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осуществляется только через подписку.</a:t>
            </a: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сегодня издательский дом (компания «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Регламент-медиа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») является самым крупным русскоязычным ресурсом для финансового рынка как по номенклатуре изданий и широте охвата тематики, так и по занимаемой совокупной доле рынка банковской литературы в России.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История ИД «Регламент» началась в 2009 году с  выпуска 1-го номера методического журнала «Внутренний контроль в кредитной организации».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041773" cy="10801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4824536" cy="10772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Презентация представляет  методические  журналы  для  специалистов  финансового сектора, издаваемые одним  из самых авторитетных  в данной области  издательских домов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8112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9 из 10 российских банков и страховых компаний –клиенты компании «Регламент - </a:t>
            </a:r>
            <a:r>
              <a:rPr lang="ru-RU" b="1" dirty="0" err="1" smtClean="0">
                <a:solidFill>
                  <a:srgbClr val="FF0000"/>
                </a:solidFill>
              </a:rPr>
              <a:t>медиа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251520" y="188640"/>
            <a:ext cx="1296144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476672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Издательский дом «РЕГЛАМЕНТ»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 это: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тридцати методических и аналитических журналов и пособий для банков, страховых и лизинговых компаний;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лет работы на рынке информационно-методического обеспечения кредитных организаций, 4 года на рынке информационно-методических продуктов для страховых компаний;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опыт, методические наработки и практические рекомендации профессионалов рынка — руководителей и специалистов ведущих банков и страховых компаний, регулирующих органов (Минфин, Банк России, ФНС и др.);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высококвалифицированный штат редакторов, экспертов, специалистов в области полиграфии и логистики;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серьезные партнеры — ведущие компании, порталы и объединения, чья целевая аудитория — это специалисты банков и страховых компаний.</a:t>
            </a:r>
          </a:p>
        </p:txBody>
      </p:sp>
      <p:pic>
        <p:nvPicPr>
          <p:cNvPr id="5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347864" y="5517232"/>
            <a:ext cx="432048" cy="360040"/>
          </a:xfrm>
          <a:prstGeom prst="rect">
            <a:avLst/>
          </a:prstGeom>
          <a:noFill/>
        </p:spPr>
      </p:pic>
      <p:pic>
        <p:nvPicPr>
          <p:cNvPr id="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347864" y="4653136"/>
            <a:ext cx="432048" cy="360040"/>
          </a:xfrm>
          <a:prstGeom prst="rect">
            <a:avLst/>
          </a:prstGeom>
          <a:noFill/>
        </p:spPr>
      </p:pic>
      <p:pic>
        <p:nvPicPr>
          <p:cNvPr id="7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275856" y="3068960"/>
            <a:ext cx="432048" cy="360040"/>
          </a:xfrm>
          <a:prstGeom prst="rect">
            <a:avLst/>
          </a:prstGeom>
          <a:noFill/>
        </p:spPr>
      </p:pic>
      <p:pic>
        <p:nvPicPr>
          <p:cNvPr id="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275856" y="1700808"/>
            <a:ext cx="432048" cy="360040"/>
          </a:xfrm>
          <a:prstGeom prst="rect">
            <a:avLst/>
          </a:prstGeom>
          <a:noFill/>
        </p:spPr>
      </p:pic>
      <p:pic>
        <p:nvPicPr>
          <p:cNvPr id="9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275856" y="764704"/>
            <a:ext cx="432048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844824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Издательский дом «Регламент» выпускает 10 методических специализированных журналов, а  также  тематические пособия  для банков.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14" name="AutoShape 2" descr="http://www.reglament.net/images/edition_list/img_6qbk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www.reglament.net/images/edition_list/img_6qbk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www.reglament.net/images/edition_list/img_b7831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1152128" cy="1584176"/>
          </a:xfrm>
          <a:prstGeom prst="rect">
            <a:avLst/>
          </a:prstGeom>
          <a:noFill/>
        </p:spPr>
      </p:pic>
      <p:pic>
        <p:nvPicPr>
          <p:cNvPr id="13320" name="Picture 8" descr="http://www.reglament.net/images/edition_list/img_honn7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229200"/>
            <a:ext cx="1080120" cy="1368152"/>
          </a:xfrm>
          <a:prstGeom prst="rect">
            <a:avLst/>
          </a:prstGeom>
          <a:noFill/>
        </p:spPr>
      </p:pic>
      <p:pic>
        <p:nvPicPr>
          <p:cNvPr id="13324" name="Picture 12" descr="http://www.reglament.net/images/edition_list/img_vf6at6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005064"/>
            <a:ext cx="1008112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98072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052736"/>
          <a:ext cx="8496944" cy="4608802"/>
        </p:xfrm>
        <a:graphic>
          <a:graphicData uri="http://schemas.openxmlformats.org/drawingml/2006/table">
            <a:tbl>
              <a:tblPr/>
              <a:tblGrid>
                <a:gridCol w="5328592"/>
                <a:gridCol w="1213303"/>
                <a:gridCol w="1955049"/>
              </a:tblGrid>
              <a:tr h="7479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Название журнала 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Год начала издания</a:t>
                      </a:r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Имеется в библиотеке СГЭУ    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 2  полугодия 2014 года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3"/>
                        </a:rPr>
                        <a:t>«Риск-менеджмент в кредитной организации»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2011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4"/>
                        </a:rPr>
                        <a:t>«</a:t>
                      </a:r>
                      <a:r>
                        <a:rPr lang="ru-RU" sz="1800" dirty="0" err="1">
                          <a:hlinkClick r:id="rId4"/>
                        </a:rPr>
                        <a:t>Bнутренний</a:t>
                      </a:r>
                      <a:r>
                        <a:rPr lang="ru-RU" sz="1800" dirty="0">
                          <a:hlinkClick r:id="rId4"/>
                        </a:rPr>
                        <a:t> контроль в кредитной организации»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2009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5"/>
                        </a:rPr>
                        <a:t>«Банковский </a:t>
                      </a:r>
                      <a:r>
                        <a:rPr lang="ru-RU" sz="1800" dirty="0" err="1">
                          <a:hlinkClick r:id="rId5"/>
                        </a:rPr>
                        <a:t>ритейл</a:t>
                      </a:r>
                      <a:r>
                        <a:rPr lang="ru-RU" sz="1800" dirty="0">
                          <a:hlinkClick r:id="rId5"/>
                        </a:rPr>
                        <a:t>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2006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6"/>
                        </a:rPr>
                        <a:t>«Банковское кредитование»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2005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7"/>
                        </a:rPr>
                        <a:t>«Юридическая работа в кредитной организации»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2005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8"/>
                        </a:rPr>
                        <a:t>«Международные банковские операции»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2004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9"/>
                        </a:rPr>
                        <a:t>«МСФО и МСА в кредитной организации»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2003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10"/>
                        </a:rPr>
                        <a:t>«Управление в кредитной организации»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2001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61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11"/>
                        </a:rPr>
                        <a:t>«Расчеты и операционная работа в коммерческом банке»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1999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61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hlinkClick r:id="rId12"/>
                        </a:rPr>
                        <a:t>«Налогообложение, учет и отчетность в коммерческом банке»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1998</a:t>
                      </a: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26611" marR="26611" marT="26611" marB="26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/>
          <p:nvPr/>
        </p:nvPicPr>
        <p:blipFill>
          <a:blip r:embed="rId13" cstate="print"/>
          <a:srcRect l="10272" t="28632" r="75982" b="57478"/>
          <a:stretch>
            <a:fillRect/>
          </a:stretch>
        </p:blipFill>
        <p:spPr bwMode="auto">
          <a:xfrm>
            <a:off x="7668344" y="2852936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ИД «РЕГЛАМЕНТ» издает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следующие  методические журналы для кредитных организаций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13" cstate="print"/>
          <a:srcRect l="10272" t="28632" r="75982" b="57478"/>
          <a:stretch>
            <a:fillRect/>
          </a:stretch>
        </p:blipFill>
        <p:spPr bwMode="auto">
          <a:xfrm>
            <a:off x="7668344" y="1916832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3" cstate="print"/>
          <a:srcRect l="10272" t="28632" r="75982" b="57478"/>
          <a:stretch>
            <a:fillRect/>
          </a:stretch>
        </p:blipFill>
        <p:spPr bwMode="auto">
          <a:xfrm>
            <a:off x="7668344" y="3861048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3" cstate="print"/>
          <a:srcRect l="10272" t="28632" r="75982" b="57478"/>
          <a:stretch>
            <a:fillRect/>
          </a:stretch>
        </p:blipFill>
        <p:spPr bwMode="auto">
          <a:xfrm>
            <a:off x="7668344" y="4797152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5877272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Внимание! Ссылки в презентации активны в режиме «Показ слайдов»</a:t>
            </a: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14" cstate="print"/>
          <a:srcRect l="10272" t="28632" r="75982" b="57478"/>
          <a:stretch>
            <a:fillRect/>
          </a:stretch>
        </p:blipFill>
        <p:spPr bwMode="auto">
          <a:xfrm>
            <a:off x="3347864" y="5733256"/>
            <a:ext cx="1152128" cy="93610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499992" y="5733256"/>
            <a:ext cx="4392488" cy="9233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Мы рекомендуем данные  </a:t>
            </a:r>
            <a:r>
              <a:rPr lang="ru-RU" b="1" dirty="0" smtClean="0">
                <a:solidFill>
                  <a:srgbClr val="FF0000"/>
                </a:solidFill>
              </a:rPr>
              <a:t>журналы  преподавателям,  аспирантам, магистрантам, слушателям курсов ДО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Авторы  методических журналов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руководители и специалисты Банка России, ведущих российских и дочерних зарубежных банков (Сбербанк, Альфа-Банк, ВТБ, ВТБ24,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Райффайзенбанк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Банк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Интеза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Россельхозбанк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МДМ Банк и др.), представители международных финансовых институтов и консалтинговых компаний.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251520" y="188640"/>
            <a:ext cx="1296144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 descr="https://im1-tub-ru.yandex.net/i?id=fa33617d3e183b2158ffaab4fabe6530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501008"/>
            <a:ext cx="1440160" cy="1224136"/>
          </a:xfrm>
          <a:prstGeom prst="rect">
            <a:avLst/>
          </a:prstGeom>
          <a:noFill/>
        </p:spPr>
      </p:pic>
      <p:pic>
        <p:nvPicPr>
          <p:cNvPr id="21510" name="Picture 6" descr="http://mosmonitor.ru/media/mt/2013_08/6171_ano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1512168" cy="811164"/>
          </a:xfrm>
          <a:prstGeom prst="rect">
            <a:avLst/>
          </a:prstGeom>
          <a:noFill/>
        </p:spPr>
      </p:pic>
      <p:pic>
        <p:nvPicPr>
          <p:cNvPr id="21512" name="Picture 8" descr="http://www.macdigger.ru/wp-content/uploads/2013/08/alfa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45224"/>
            <a:ext cx="864096" cy="864096"/>
          </a:xfrm>
          <a:prstGeom prst="rect">
            <a:avLst/>
          </a:prstGeom>
          <a:noFill/>
        </p:spPr>
      </p:pic>
      <p:pic>
        <p:nvPicPr>
          <p:cNvPr id="21514" name="Picture 10" descr="https://im2-tub-ru.yandex.net/i?id=c4217329ef46f0d4c7b954df321df43b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060848"/>
            <a:ext cx="1273324" cy="1008112"/>
          </a:xfrm>
          <a:prstGeom prst="rect">
            <a:avLst/>
          </a:prstGeom>
          <a:noFill/>
        </p:spPr>
      </p:pic>
      <p:pic>
        <p:nvPicPr>
          <p:cNvPr id="9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60648"/>
            <a:ext cx="4464496" cy="15841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290" name="Picture 2" descr="&amp;TScy;&amp;iecy;&amp;ncy;&amp;tcy;&amp;rcy;&amp;acy;&amp;lcy;&amp;softcy;&amp;ncy;&amp;ycy;&amp;jcy; &amp;bcy;&amp;acy;&amp;ncy;&amp;kcy; &amp;Rcy;&amp;ocy;&amp;scy;&amp;scy;&amp;icy;&amp;jcy;&amp;scy;&amp;kcy;&amp;ocy;&amp;jcy; &amp;Fcy;&amp;iecy;&amp;dcy;&amp;iecy;&amp;rcy;&amp;acy;&amp;tscy;&amp;icy;&amp;i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132856"/>
            <a:ext cx="1440160" cy="1080120"/>
          </a:xfrm>
          <a:prstGeom prst="rect">
            <a:avLst/>
          </a:prstGeom>
          <a:noFill/>
        </p:spPr>
      </p:pic>
      <p:pic>
        <p:nvPicPr>
          <p:cNvPr id="12292" name="Picture 4" descr="http://www.raiffeisen.ru/common/img/uploaded/new/logo_ru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661248"/>
            <a:ext cx="2592288" cy="570359"/>
          </a:xfrm>
          <a:prstGeom prst="rect">
            <a:avLst/>
          </a:prstGeom>
          <a:noFill/>
        </p:spPr>
      </p:pic>
      <p:sp>
        <p:nvSpPr>
          <p:cNvPr id="12294" name="AutoShape 6" descr="http://skprius.ru/wp-content/uploads/2015/04/rossel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://southru.info/uploads/posts/2013-12/1387964748_rshb.jpg"/>
          <p:cNvPicPr>
            <a:picLocks noChangeAspect="1" noChangeArrowheads="1"/>
          </p:cNvPicPr>
          <p:nvPr/>
        </p:nvPicPr>
        <p:blipFill>
          <a:blip r:embed="rId11" cstate="print"/>
          <a:srcRect l="14279" t="21937" r="15162" b="18869"/>
          <a:stretch>
            <a:fillRect/>
          </a:stretch>
        </p:blipFill>
        <p:spPr bwMode="auto">
          <a:xfrm>
            <a:off x="6372200" y="5301208"/>
            <a:ext cx="1728192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pic>
        <p:nvPicPr>
          <p:cNvPr id="10242" name="Picture 2" descr="http://forexonline24.net/wp-content/uploads/2014/10/banki_34234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419872" y="404664"/>
            <a:ext cx="5724128" cy="60486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4482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Аудитория методической периодики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банковского направления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ИД «Регламент»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(по тематическому распределению)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20688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Аудитория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периодических изданий — это в первую очередь руководители и специалисты коммерческих банков и страховых компаний, а также аудиторских и консалтинговых фирм , оказывающих услуги банкам и страховщикам.</a:t>
            </a: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97% подписчиков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—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организации, однако есть и частные лица (сотрудники банков, лизинговых и страховых компаний, консультанты, преподаватели, аспиранты и студенты).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10272" t="28632" r="75982" b="57478"/>
          <a:stretch>
            <a:fillRect/>
          </a:stretch>
        </p:blipFill>
        <p:spPr bwMode="auto">
          <a:xfrm>
            <a:off x="323528" y="260648"/>
            <a:ext cx="1296144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5" cstate="print"/>
          <a:srcRect r="82258"/>
          <a:stretch>
            <a:fillRect/>
          </a:stretch>
        </p:blipFill>
        <p:spPr bwMode="auto">
          <a:xfrm>
            <a:off x="2699792" y="404664"/>
            <a:ext cx="72008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http://www.reglament.net/upload/diag1.gif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51520" y="3284984"/>
            <a:ext cx="4032448" cy="316835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&amp;fcy;&amp;icy;&amp;gcy;&amp;ucy;&amp;rcy;&amp;acy; &amp;chcy;&amp;iecy;&amp;lcy;&amp;ocy;&amp;vcy;&amp;iecy;&amp;kcy;&amp;acy; &amp;kcy;&amp;acy;&amp;rcy;&amp;tcy;&amp;icy;&amp;ncy;&amp;kcy;&amp;i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941168"/>
            <a:ext cx="1656184" cy="15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980728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Материалы журнала </a:t>
            </a:r>
            <a:r>
              <a:rPr lang="ru-RU" b="1" dirty="0" smtClean="0">
                <a:solidFill>
                  <a:srgbClr val="FF0000"/>
                </a:solidFill>
              </a:rPr>
              <a:t>«Банковское кредитование»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посвящены практическим аспектам кредитования, в частности вопросам стратегии и тактики кредитной работы, актуальным вопросам законодательства в области кредитования, проблемам построения кредитного процесса в банке, различным кредитным продуктам, в том числе новым для российского рынка, а также передовым технологиям в области кредитования.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10 лет своего существования журнал приобрел известность среди специалистов кредитного профиля, заработал репутацию надежного и оперативного источника самых последних методологических разработок в области кредитования.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0272" t="28632" r="75982" b="57478"/>
          <a:stretch>
            <a:fillRect/>
          </a:stretch>
        </p:blipFill>
        <p:spPr bwMode="auto">
          <a:xfrm>
            <a:off x="107504" y="188640"/>
            <a:ext cx="1224136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673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Методический журнал  «Банковское кредитование»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5" name="Picture 2" descr="http://www.reglament.net/images/edition_list/img_vauu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7660">
            <a:off x="440861" y="2001843"/>
            <a:ext cx="1152128" cy="1512168"/>
          </a:xfrm>
          <a:prstGeom prst="rect">
            <a:avLst/>
          </a:prstGeom>
          <a:noFill/>
        </p:spPr>
      </p:pic>
      <p:pic>
        <p:nvPicPr>
          <p:cNvPr id="26" name="Picture 2" descr="http://www.reglament.net/images/edition_list/img_vauu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24744"/>
            <a:ext cx="1152128" cy="1512168"/>
          </a:xfrm>
          <a:prstGeom prst="rect">
            <a:avLst/>
          </a:prstGeom>
          <a:noFill/>
        </p:spPr>
      </p:pic>
      <p:pic>
        <p:nvPicPr>
          <p:cNvPr id="28" name="Picture 2" descr="http://www.reglament.net/images/edition_list/img_vauu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04864"/>
            <a:ext cx="1152128" cy="151216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364502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Разделы и рубрики: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Регулирование кредитной деятельности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кредитным риском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Кредитные продукты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Кредитный процесс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Управленческий консалтинг</a:t>
            </a:r>
          </a:p>
        </p:txBody>
      </p:sp>
      <p:pic>
        <p:nvPicPr>
          <p:cNvPr id="31" name="Picture 4" descr="http://kreditking.ru/wp-content/uploads/2015/01/alfa-bank111.jpg"/>
          <p:cNvPicPr>
            <a:picLocks noChangeAspect="1" noChangeArrowheads="1"/>
          </p:cNvPicPr>
          <p:nvPr/>
        </p:nvPicPr>
        <p:blipFill>
          <a:blip r:embed="rId5" cstate="print"/>
          <a:srcRect l="7560" r="10361"/>
          <a:stretch>
            <a:fillRect/>
          </a:stretch>
        </p:blipFill>
        <p:spPr bwMode="auto">
          <a:xfrm>
            <a:off x="5796136" y="5445224"/>
            <a:ext cx="3024336" cy="1167756"/>
          </a:xfrm>
          <a:prstGeom prst="rect">
            <a:avLst/>
          </a:prstGeom>
          <a:noFill/>
        </p:spPr>
      </p:pic>
      <p:pic>
        <p:nvPicPr>
          <p:cNvPr id="32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3933056"/>
            <a:ext cx="129614" cy="216024"/>
          </a:xfrm>
          <a:prstGeom prst="rect">
            <a:avLst/>
          </a:prstGeom>
          <a:noFill/>
        </p:spPr>
      </p:pic>
      <p:pic>
        <p:nvPicPr>
          <p:cNvPr id="33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4365104"/>
            <a:ext cx="129614" cy="216024"/>
          </a:xfrm>
          <a:prstGeom prst="rect">
            <a:avLst/>
          </a:prstGeom>
          <a:noFill/>
        </p:spPr>
      </p:pic>
      <p:pic>
        <p:nvPicPr>
          <p:cNvPr id="34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4653136"/>
            <a:ext cx="129614" cy="216024"/>
          </a:xfrm>
          <a:prstGeom prst="rect">
            <a:avLst/>
          </a:prstGeom>
          <a:noFill/>
        </p:spPr>
      </p:pic>
      <p:pic>
        <p:nvPicPr>
          <p:cNvPr id="35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4941168"/>
            <a:ext cx="129614" cy="216024"/>
          </a:xfrm>
          <a:prstGeom prst="rect">
            <a:avLst/>
          </a:prstGeom>
          <a:noFill/>
        </p:spPr>
      </p:pic>
      <p:pic>
        <p:nvPicPr>
          <p:cNvPr id="3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179512" y="5229200"/>
            <a:ext cx="129614" cy="216024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79512" y="551723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Печатная версия журнала представлена в читальном зале корпуса Е (205Е).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С содержанием последнего номера Вы можете ознакомиться  на странице </a:t>
            </a:r>
            <a:r>
              <a:rPr lang="en-US" sz="1600" b="1" dirty="0" smtClean="0">
                <a:solidFill>
                  <a:srgbClr val="FF0000"/>
                </a:solidFill>
                <a:hlinkClick r:id="rId7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hlinkClick r:id="rId7"/>
              </a:rPr>
              <a:t>ttp://www.reglament.net/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707904" y="6309320"/>
            <a:ext cx="129614" cy="216024"/>
          </a:xfrm>
          <a:prstGeom prst="rect">
            <a:avLst/>
          </a:prstGeom>
          <a:noFill/>
        </p:spPr>
      </p:pic>
      <p:pic>
        <p:nvPicPr>
          <p:cNvPr id="39" name="Рисунок 38"/>
          <p:cNvPicPr/>
          <p:nvPr/>
        </p:nvPicPr>
        <p:blipFill>
          <a:blip r:embed="rId8" cstate="print"/>
          <a:srcRect l="10272" t="28632" r="75982" b="57478"/>
          <a:stretch>
            <a:fillRect/>
          </a:stretch>
        </p:blipFill>
        <p:spPr bwMode="auto">
          <a:xfrm>
            <a:off x="1835696" y="5805264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pic>
        <p:nvPicPr>
          <p:cNvPr id="15" name="Picture 2" descr="http://www.reglament.net/images/edition_list/img_sakzu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0521">
            <a:off x="7860700" y="353865"/>
            <a:ext cx="1143000" cy="1600200"/>
          </a:xfrm>
          <a:prstGeom prst="rect">
            <a:avLst/>
          </a:prstGeom>
          <a:noFill/>
        </p:spPr>
      </p:pic>
      <p:pic>
        <p:nvPicPr>
          <p:cNvPr id="14" name="Picture 2" descr="http://www.reglament.net/images/edition_list/img_sakzu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0521">
            <a:off x="7016554" y="281858"/>
            <a:ext cx="1143000" cy="1600200"/>
          </a:xfrm>
          <a:prstGeom prst="rect">
            <a:avLst/>
          </a:prstGeom>
          <a:noFill/>
        </p:spPr>
      </p:pic>
      <p:pic>
        <p:nvPicPr>
          <p:cNvPr id="1026" name="Picture 2" descr="http://www.reglament.net/images/edition_list/img_sakzu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0521">
            <a:off x="6080450" y="209851"/>
            <a:ext cx="1143000" cy="1600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4" y="1556792"/>
            <a:ext cx="6156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Ключевая задача журнала</a:t>
            </a:r>
            <a:r>
              <a:rPr lang="ru-RU" b="1" dirty="0" smtClean="0">
                <a:solidFill>
                  <a:srgbClr val="FF0000"/>
                </a:solidFill>
              </a:rPr>
              <a:t>«Риск-менеджмент в кредитной организации»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оказать российским банкам комплексную методологическую помощь в создании современной интегрированной системы управления рисками. Прикладные практические рекомендации в части кредитных, рыночных, операционных и других банковских рисков будут полезны руководителям и специалистам подразделений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риск-менеджмента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при решении разноплановых профессиональных задач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10272" t="28632" r="75982" b="57478"/>
          <a:stretch>
            <a:fillRect/>
          </a:stretch>
        </p:blipFill>
        <p:spPr bwMode="auto">
          <a:xfrm>
            <a:off x="107504" y="116632"/>
            <a:ext cx="1259632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1663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Методический журнал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«Риск-менеджмент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кредитной организации»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2"/>
            <a:ext cx="2448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Разделы и рубрики: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Регулирование и надзор Политики и процедуры Анализ и оценка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и контроль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Рыночная дисциплина Информационное обеспечение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589240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Печатная версия журнала представлена в читальном зале корпуса Е (205Е).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С содержанием последнего номера Вы можете ознакомиться  на странице 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http://www.reglament.net/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sputnik.fm/files/AEC6354ADF080D1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3456384" cy="2448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35896" y="41490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 найдете в журнале обзор интересных и эффективных решений для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риск-менеджмента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практические рекомендации и кейсы справочную глобальную статистику, рекомендации по программному обеспечению.</a:t>
            </a:r>
          </a:p>
        </p:txBody>
      </p:sp>
      <p:pic>
        <p:nvPicPr>
          <p:cNvPr id="1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2060848"/>
            <a:ext cx="129614" cy="216024"/>
          </a:xfrm>
          <a:prstGeom prst="rect">
            <a:avLst/>
          </a:prstGeom>
          <a:noFill/>
        </p:spPr>
      </p:pic>
      <p:pic>
        <p:nvPicPr>
          <p:cNvPr id="17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2348880"/>
            <a:ext cx="129614" cy="216024"/>
          </a:xfrm>
          <a:prstGeom prst="rect">
            <a:avLst/>
          </a:prstGeom>
          <a:noFill/>
        </p:spPr>
      </p:pic>
      <p:pic>
        <p:nvPicPr>
          <p:cNvPr id="1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2636912"/>
            <a:ext cx="129614" cy="216024"/>
          </a:xfrm>
          <a:prstGeom prst="rect">
            <a:avLst/>
          </a:prstGeom>
          <a:noFill/>
        </p:spPr>
      </p:pic>
      <p:pic>
        <p:nvPicPr>
          <p:cNvPr id="19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2924944"/>
            <a:ext cx="129614" cy="216024"/>
          </a:xfrm>
          <a:prstGeom prst="rect">
            <a:avLst/>
          </a:prstGeom>
          <a:noFill/>
        </p:spPr>
      </p:pic>
      <p:pic>
        <p:nvPicPr>
          <p:cNvPr id="20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3140968"/>
            <a:ext cx="129614" cy="216024"/>
          </a:xfrm>
          <a:prstGeom prst="rect">
            <a:avLst/>
          </a:prstGeom>
          <a:noFill/>
        </p:spPr>
      </p:pic>
      <p:pic>
        <p:nvPicPr>
          <p:cNvPr id="21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395536" y="3429000"/>
            <a:ext cx="129614" cy="216024"/>
          </a:xfrm>
          <a:prstGeom prst="rect">
            <a:avLst/>
          </a:prstGeom>
          <a:noFill/>
        </p:spPr>
      </p:pic>
      <p:pic>
        <p:nvPicPr>
          <p:cNvPr id="22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8532440" y="6381328"/>
            <a:ext cx="129614" cy="216024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8" cstate="print"/>
          <a:srcRect l="10272" t="28632" r="75982" b="57478"/>
          <a:stretch>
            <a:fillRect/>
          </a:stretch>
        </p:blipFill>
        <p:spPr bwMode="auto">
          <a:xfrm>
            <a:off x="5796136" y="5877272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allportal.de/wallpapers/0d89682e35a84eb23ee2366a27be4958/34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772816"/>
          </a:xfrm>
          <a:prstGeom prst="rect">
            <a:avLst/>
          </a:prstGeom>
          <a:noFill/>
        </p:spPr>
      </p:pic>
      <p:pic>
        <p:nvPicPr>
          <p:cNvPr id="8" name="Picture 2" descr="http://www.reglament.net/images/edition_list/img_fg8b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686">
            <a:off x="7630327" y="187588"/>
            <a:ext cx="1143000" cy="1619251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/>
          <a:srcRect l="10272" t="28632" r="75982" b="57478"/>
          <a:stretch>
            <a:fillRect/>
          </a:stretch>
        </p:blipFill>
        <p:spPr bwMode="auto">
          <a:xfrm>
            <a:off x="107504" y="260648"/>
            <a:ext cx="1259632" cy="10081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11663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Методический журнал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«Расчеты и операционная работа в коммерческом банке»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40768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Основу методического журнала </a:t>
            </a:r>
            <a:r>
              <a:rPr lang="ru-RU" b="1" dirty="0" smtClean="0">
                <a:solidFill>
                  <a:srgbClr val="FF0000"/>
                </a:solidFill>
              </a:rPr>
              <a:t>«Расчеты и операционная работа в коммерческом банке»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составляют материалы по организации расчетов в кредитных организациях Российской Федерации, мнения и оценки ведущих банковских специалистов-практиков, а также региональный и зарубежный опыт.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 регулярно освещает вопросы применения инновационных технологий в операционной деятельности банка. Публикуются материалы по применению сервисов SWIFT и особенностям обработки платежных поручений. Издание является отличным практическим руководством и представляет интерес для специалистов расчетных и операционных подразделений кредитной организации.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149080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Разделы и рубрики: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Регулирование и надзор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Платежные системы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Розничные платежи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Расчетно-кассовое обслуживание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Технология расчетов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Безопасность расчетных операций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Аналитика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 descr="http://www.reglament.net/images/edition_list/img_fg8b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286">
            <a:off x="7654056" y="1210364"/>
            <a:ext cx="1143000" cy="16192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4653136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Печатная версия журнала представлена в читальном зале корпуса Е (205Е).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С содержанием последнего номера Вы можете ознакомиться  на странице 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http://www.reglament.net/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 l="10272" t="28632" r="75982" b="57478"/>
          <a:stretch>
            <a:fillRect/>
          </a:stretch>
        </p:blipFill>
        <p:spPr bwMode="auto">
          <a:xfrm>
            <a:off x="2195736" y="5229200"/>
            <a:ext cx="216024" cy="2160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3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2627784" y="6165304"/>
            <a:ext cx="129614" cy="216024"/>
          </a:xfrm>
          <a:prstGeom prst="rect">
            <a:avLst/>
          </a:prstGeom>
          <a:noFill/>
        </p:spPr>
      </p:pic>
      <p:pic>
        <p:nvPicPr>
          <p:cNvPr id="7172" name="Picture 4" descr="https://im2-tub-ru.yandex.net/i?id=4bc0c7590d084b62e60fe2246bd1929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437112"/>
            <a:ext cx="3384376" cy="2304256"/>
          </a:xfrm>
          <a:prstGeom prst="rect">
            <a:avLst/>
          </a:prstGeom>
          <a:noFill/>
        </p:spPr>
      </p:pic>
      <p:pic>
        <p:nvPicPr>
          <p:cNvPr id="15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5589240"/>
            <a:ext cx="129614" cy="216024"/>
          </a:xfrm>
          <a:prstGeom prst="rect">
            <a:avLst/>
          </a:prstGeom>
          <a:noFill/>
        </p:spPr>
      </p:pic>
      <p:pic>
        <p:nvPicPr>
          <p:cNvPr id="16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6381328"/>
            <a:ext cx="129614" cy="216024"/>
          </a:xfrm>
          <a:prstGeom prst="rect">
            <a:avLst/>
          </a:prstGeom>
          <a:noFill/>
        </p:spPr>
      </p:pic>
      <p:pic>
        <p:nvPicPr>
          <p:cNvPr id="17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5949280"/>
            <a:ext cx="129614" cy="216024"/>
          </a:xfrm>
          <a:prstGeom prst="rect">
            <a:avLst/>
          </a:prstGeom>
          <a:noFill/>
        </p:spPr>
      </p:pic>
      <p:pic>
        <p:nvPicPr>
          <p:cNvPr id="18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5301208"/>
            <a:ext cx="129614" cy="216024"/>
          </a:xfrm>
          <a:prstGeom prst="rect">
            <a:avLst/>
          </a:prstGeom>
          <a:noFill/>
        </p:spPr>
      </p:pic>
      <p:pic>
        <p:nvPicPr>
          <p:cNvPr id="19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5013176"/>
            <a:ext cx="129614" cy="216024"/>
          </a:xfrm>
          <a:prstGeom prst="rect">
            <a:avLst/>
          </a:prstGeom>
          <a:noFill/>
        </p:spPr>
      </p:pic>
      <p:pic>
        <p:nvPicPr>
          <p:cNvPr id="20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4725144"/>
            <a:ext cx="129614" cy="216024"/>
          </a:xfrm>
          <a:prstGeom prst="rect">
            <a:avLst/>
          </a:prstGeom>
          <a:noFill/>
        </p:spPr>
      </p:pic>
      <p:pic>
        <p:nvPicPr>
          <p:cNvPr id="21" name="Picture 2" descr="http://www.reglament.net/new_pictures/logo.pn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r="81356"/>
          <a:stretch>
            <a:fillRect/>
          </a:stretch>
        </p:blipFill>
        <p:spPr bwMode="auto">
          <a:xfrm>
            <a:off x="6444208" y="4437112"/>
            <a:ext cx="129614" cy="216024"/>
          </a:xfrm>
          <a:prstGeom prst="rect">
            <a:avLst/>
          </a:prstGeom>
          <a:noFill/>
        </p:spPr>
      </p:pic>
      <p:pic>
        <p:nvPicPr>
          <p:cNvPr id="23" name="Picture 2" descr="http://www.reglament.net/images/edition_list/img_fg8b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286">
            <a:off x="7726065" y="2362491"/>
            <a:ext cx="1143000" cy="1619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1145</TotalTime>
  <Words>938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Амелькина Марина Валентиновна</dc:creator>
  <cp:lastModifiedBy>AmelkinaM.V</cp:lastModifiedBy>
  <cp:revision>127</cp:revision>
  <dcterms:modified xsi:type="dcterms:W3CDTF">2015-06-01T08:22:56Z</dcterms:modified>
</cp:coreProperties>
</file>